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6" r:id="rId2"/>
    <p:sldId id="267" r:id="rId3"/>
    <p:sldId id="268" r:id="rId4"/>
    <p:sldId id="269" r:id="rId5"/>
    <p:sldId id="270"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32E97D-6EE1-40B6-9E64-FBC2E4F70026}" type="datetimeFigureOut">
              <a:rPr lang="en-IN" smtClean="0"/>
              <a:t>09-01-2023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C8B324-8587-431B-B349-60828C4E4964}" type="slidenum">
              <a:rPr lang="en-IN" smtClean="0"/>
              <a:t>‹#›</a:t>
            </a:fld>
            <a:endParaRPr lang="en-IN"/>
          </a:p>
        </p:txBody>
      </p:sp>
    </p:spTree>
    <p:extLst>
      <p:ext uri="{BB962C8B-B14F-4D97-AF65-F5344CB8AC3E}">
        <p14:creationId xmlns:p14="http://schemas.microsoft.com/office/powerpoint/2010/main" val="1566238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19B1B143-CA0C-4B32-9737-A8FF390BDF74}" type="slidenum">
              <a:rPr lang="en-IN" smtClean="0"/>
              <a:t>1</a:t>
            </a:fld>
            <a:endParaRPr lang="en-IN"/>
          </a:p>
        </p:txBody>
      </p:sp>
    </p:spTree>
    <p:extLst>
      <p:ext uri="{BB962C8B-B14F-4D97-AF65-F5344CB8AC3E}">
        <p14:creationId xmlns:p14="http://schemas.microsoft.com/office/powerpoint/2010/main" val="2754248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A9A88-06F4-2493-0070-FF9248EB6E2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42568C9-B6BD-A637-BD29-51B661C6D5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81A82E0-8127-8FE6-8FF7-18A1695788B8}"/>
              </a:ext>
            </a:extLst>
          </p:cNvPr>
          <p:cNvSpPr>
            <a:spLocks noGrp="1"/>
          </p:cNvSpPr>
          <p:nvPr>
            <p:ph type="dt" sz="half" idx="10"/>
          </p:nvPr>
        </p:nvSpPr>
        <p:spPr/>
        <p:txBody>
          <a:bodyPr/>
          <a:lstStyle/>
          <a:p>
            <a:fld id="{12C29BF3-028D-4313-8470-B18508742EA7}" type="datetimeFigureOut">
              <a:rPr lang="en-IN" smtClean="0"/>
              <a:t>09-01-2023</a:t>
            </a:fld>
            <a:endParaRPr lang="en-IN"/>
          </a:p>
        </p:txBody>
      </p:sp>
      <p:sp>
        <p:nvSpPr>
          <p:cNvPr id="5" name="Footer Placeholder 4">
            <a:extLst>
              <a:ext uri="{FF2B5EF4-FFF2-40B4-BE49-F238E27FC236}">
                <a16:creationId xmlns:a16="http://schemas.microsoft.com/office/drawing/2014/main" id="{482501FF-B267-199E-C8CF-89C77602BE1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3975205-2F11-3CDE-F240-CE8B0CF0D966}"/>
              </a:ext>
            </a:extLst>
          </p:cNvPr>
          <p:cNvSpPr>
            <a:spLocks noGrp="1"/>
          </p:cNvSpPr>
          <p:nvPr>
            <p:ph type="sldNum" sz="quarter" idx="12"/>
          </p:nvPr>
        </p:nvSpPr>
        <p:spPr/>
        <p:txBody>
          <a:bodyPr/>
          <a:lstStyle/>
          <a:p>
            <a:fld id="{0CE96E78-714A-4285-A31A-343E1E66C566}" type="slidenum">
              <a:rPr lang="en-IN" smtClean="0"/>
              <a:t>‹#›</a:t>
            </a:fld>
            <a:endParaRPr lang="en-IN"/>
          </a:p>
        </p:txBody>
      </p:sp>
    </p:spTree>
    <p:extLst>
      <p:ext uri="{BB962C8B-B14F-4D97-AF65-F5344CB8AC3E}">
        <p14:creationId xmlns:p14="http://schemas.microsoft.com/office/powerpoint/2010/main" val="1491095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FEA4D-4625-3385-1189-F7D6987FE48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CCE88A4-42C9-5971-E1C7-7C32B01DAB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590A59A-4CF1-4610-4A22-B4FB93914EC8}"/>
              </a:ext>
            </a:extLst>
          </p:cNvPr>
          <p:cNvSpPr>
            <a:spLocks noGrp="1"/>
          </p:cNvSpPr>
          <p:nvPr>
            <p:ph type="dt" sz="half" idx="10"/>
          </p:nvPr>
        </p:nvSpPr>
        <p:spPr/>
        <p:txBody>
          <a:bodyPr/>
          <a:lstStyle/>
          <a:p>
            <a:fld id="{12C29BF3-028D-4313-8470-B18508742EA7}" type="datetimeFigureOut">
              <a:rPr lang="en-IN" smtClean="0"/>
              <a:t>09-01-2023</a:t>
            </a:fld>
            <a:endParaRPr lang="en-IN"/>
          </a:p>
        </p:txBody>
      </p:sp>
      <p:sp>
        <p:nvSpPr>
          <p:cNvPr id="5" name="Footer Placeholder 4">
            <a:extLst>
              <a:ext uri="{FF2B5EF4-FFF2-40B4-BE49-F238E27FC236}">
                <a16:creationId xmlns:a16="http://schemas.microsoft.com/office/drawing/2014/main" id="{4F35CA5C-C88D-69AD-249E-297C62615E4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43D0029-C890-6FDE-4B4B-19503B1856F1}"/>
              </a:ext>
            </a:extLst>
          </p:cNvPr>
          <p:cNvSpPr>
            <a:spLocks noGrp="1"/>
          </p:cNvSpPr>
          <p:nvPr>
            <p:ph type="sldNum" sz="quarter" idx="12"/>
          </p:nvPr>
        </p:nvSpPr>
        <p:spPr/>
        <p:txBody>
          <a:bodyPr/>
          <a:lstStyle/>
          <a:p>
            <a:fld id="{0CE96E78-714A-4285-A31A-343E1E66C566}" type="slidenum">
              <a:rPr lang="en-IN" smtClean="0"/>
              <a:t>‹#›</a:t>
            </a:fld>
            <a:endParaRPr lang="en-IN"/>
          </a:p>
        </p:txBody>
      </p:sp>
    </p:spTree>
    <p:extLst>
      <p:ext uri="{BB962C8B-B14F-4D97-AF65-F5344CB8AC3E}">
        <p14:creationId xmlns:p14="http://schemas.microsoft.com/office/powerpoint/2010/main" val="124778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C8C73F-9ED5-8ECE-7093-301E1782319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2CE518F-6121-C5CE-F187-DC9454AF1A0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38254B7-1BF5-34BD-0CD8-1F45D3409E6B}"/>
              </a:ext>
            </a:extLst>
          </p:cNvPr>
          <p:cNvSpPr>
            <a:spLocks noGrp="1"/>
          </p:cNvSpPr>
          <p:nvPr>
            <p:ph type="dt" sz="half" idx="10"/>
          </p:nvPr>
        </p:nvSpPr>
        <p:spPr/>
        <p:txBody>
          <a:bodyPr/>
          <a:lstStyle/>
          <a:p>
            <a:fld id="{12C29BF3-028D-4313-8470-B18508742EA7}" type="datetimeFigureOut">
              <a:rPr lang="en-IN" smtClean="0"/>
              <a:t>09-01-2023</a:t>
            </a:fld>
            <a:endParaRPr lang="en-IN"/>
          </a:p>
        </p:txBody>
      </p:sp>
      <p:sp>
        <p:nvSpPr>
          <p:cNvPr id="5" name="Footer Placeholder 4">
            <a:extLst>
              <a:ext uri="{FF2B5EF4-FFF2-40B4-BE49-F238E27FC236}">
                <a16:creationId xmlns:a16="http://schemas.microsoft.com/office/drawing/2014/main" id="{6CA6AE5C-6E5B-AA9C-6B99-3F0E8A68E6C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E1EAABC-C602-0CAD-47F6-2083901F5C8C}"/>
              </a:ext>
            </a:extLst>
          </p:cNvPr>
          <p:cNvSpPr>
            <a:spLocks noGrp="1"/>
          </p:cNvSpPr>
          <p:nvPr>
            <p:ph type="sldNum" sz="quarter" idx="12"/>
          </p:nvPr>
        </p:nvSpPr>
        <p:spPr/>
        <p:txBody>
          <a:bodyPr/>
          <a:lstStyle/>
          <a:p>
            <a:fld id="{0CE96E78-714A-4285-A31A-343E1E66C566}" type="slidenum">
              <a:rPr lang="en-IN" smtClean="0"/>
              <a:t>‹#›</a:t>
            </a:fld>
            <a:endParaRPr lang="en-IN"/>
          </a:p>
        </p:txBody>
      </p:sp>
    </p:spTree>
    <p:extLst>
      <p:ext uri="{BB962C8B-B14F-4D97-AF65-F5344CB8AC3E}">
        <p14:creationId xmlns:p14="http://schemas.microsoft.com/office/powerpoint/2010/main" val="3983937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21722-D892-D6A6-5292-64155847A65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9C9F916-16C8-4D43-5109-2F1B835D1D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FD0EE4F-5D91-54E5-EEAC-89D9C83481B2}"/>
              </a:ext>
            </a:extLst>
          </p:cNvPr>
          <p:cNvSpPr>
            <a:spLocks noGrp="1"/>
          </p:cNvSpPr>
          <p:nvPr>
            <p:ph type="dt" sz="half" idx="10"/>
          </p:nvPr>
        </p:nvSpPr>
        <p:spPr/>
        <p:txBody>
          <a:bodyPr/>
          <a:lstStyle/>
          <a:p>
            <a:fld id="{12C29BF3-028D-4313-8470-B18508742EA7}" type="datetimeFigureOut">
              <a:rPr lang="en-IN" smtClean="0"/>
              <a:t>09-01-2023</a:t>
            </a:fld>
            <a:endParaRPr lang="en-IN"/>
          </a:p>
        </p:txBody>
      </p:sp>
      <p:sp>
        <p:nvSpPr>
          <p:cNvPr id="5" name="Footer Placeholder 4">
            <a:extLst>
              <a:ext uri="{FF2B5EF4-FFF2-40B4-BE49-F238E27FC236}">
                <a16:creationId xmlns:a16="http://schemas.microsoft.com/office/drawing/2014/main" id="{385CC2C4-0B28-DA84-622B-5C6C3125FA6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20503E1-6F92-BF55-3EF7-5FEA5C9C6A50}"/>
              </a:ext>
            </a:extLst>
          </p:cNvPr>
          <p:cNvSpPr>
            <a:spLocks noGrp="1"/>
          </p:cNvSpPr>
          <p:nvPr>
            <p:ph type="sldNum" sz="quarter" idx="12"/>
          </p:nvPr>
        </p:nvSpPr>
        <p:spPr/>
        <p:txBody>
          <a:bodyPr/>
          <a:lstStyle/>
          <a:p>
            <a:fld id="{0CE96E78-714A-4285-A31A-343E1E66C566}" type="slidenum">
              <a:rPr lang="en-IN" smtClean="0"/>
              <a:t>‹#›</a:t>
            </a:fld>
            <a:endParaRPr lang="en-IN"/>
          </a:p>
        </p:txBody>
      </p:sp>
    </p:spTree>
    <p:extLst>
      <p:ext uri="{BB962C8B-B14F-4D97-AF65-F5344CB8AC3E}">
        <p14:creationId xmlns:p14="http://schemas.microsoft.com/office/powerpoint/2010/main" val="2759563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897FB-F93B-F071-7FB3-FB285CB123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B393F71-584E-AE3C-2A30-37B0F1E682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9AC582-FC60-FBF7-C915-2C39E7592671}"/>
              </a:ext>
            </a:extLst>
          </p:cNvPr>
          <p:cNvSpPr>
            <a:spLocks noGrp="1"/>
          </p:cNvSpPr>
          <p:nvPr>
            <p:ph type="dt" sz="half" idx="10"/>
          </p:nvPr>
        </p:nvSpPr>
        <p:spPr/>
        <p:txBody>
          <a:bodyPr/>
          <a:lstStyle/>
          <a:p>
            <a:fld id="{12C29BF3-028D-4313-8470-B18508742EA7}" type="datetimeFigureOut">
              <a:rPr lang="en-IN" smtClean="0"/>
              <a:t>09-01-2023</a:t>
            </a:fld>
            <a:endParaRPr lang="en-IN"/>
          </a:p>
        </p:txBody>
      </p:sp>
      <p:sp>
        <p:nvSpPr>
          <p:cNvPr id="5" name="Footer Placeholder 4">
            <a:extLst>
              <a:ext uri="{FF2B5EF4-FFF2-40B4-BE49-F238E27FC236}">
                <a16:creationId xmlns:a16="http://schemas.microsoft.com/office/drawing/2014/main" id="{0B9A622C-8C93-2483-9F10-CEE499EDEB2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B53E2F0-E4E4-40FA-BAA0-19C8F2C21955}"/>
              </a:ext>
            </a:extLst>
          </p:cNvPr>
          <p:cNvSpPr>
            <a:spLocks noGrp="1"/>
          </p:cNvSpPr>
          <p:nvPr>
            <p:ph type="sldNum" sz="quarter" idx="12"/>
          </p:nvPr>
        </p:nvSpPr>
        <p:spPr/>
        <p:txBody>
          <a:bodyPr/>
          <a:lstStyle/>
          <a:p>
            <a:fld id="{0CE96E78-714A-4285-A31A-343E1E66C566}" type="slidenum">
              <a:rPr lang="en-IN" smtClean="0"/>
              <a:t>‹#›</a:t>
            </a:fld>
            <a:endParaRPr lang="en-IN"/>
          </a:p>
        </p:txBody>
      </p:sp>
    </p:spTree>
    <p:extLst>
      <p:ext uri="{BB962C8B-B14F-4D97-AF65-F5344CB8AC3E}">
        <p14:creationId xmlns:p14="http://schemas.microsoft.com/office/powerpoint/2010/main" val="2420626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A0B30-D56D-4E8D-089C-27B853D5694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6F5685D-BFD8-1220-9DA3-4C72B3EFFF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345E73-884B-4492-4E66-E515A0A453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9AF9C8B-C657-083E-9793-92D6114B09DE}"/>
              </a:ext>
            </a:extLst>
          </p:cNvPr>
          <p:cNvSpPr>
            <a:spLocks noGrp="1"/>
          </p:cNvSpPr>
          <p:nvPr>
            <p:ph type="dt" sz="half" idx="10"/>
          </p:nvPr>
        </p:nvSpPr>
        <p:spPr/>
        <p:txBody>
          <a:bodyPr/>
          <a:lstStyle/>
          <a:p>
            <a:fld id="{12C29BF3-028D-4313-8470-B18508742EA7}" type="datetimeFigureOut">
              <a:rPr lang="en-IN" smtClean="0"/>
              <a:t>09-01-2023</a:t>
            </a:fld>
            <a:endParaRPr lang="en-IN"/>
          </a:p>
        </p:txBody>
      </p:sp>
      <p:sp>
        <p:nvSpPr>
          <p:cNvPr id="6" name="Footer Placeholder 5">
            <a:extLst>
              <a:ext uri="{FF2B5EF4-FFF2-40B4-BE49-F238E27FC236}">
                <a16:creationId xmlns:a16="http://schemas.microsoft.com/office/drawing/2014/main" id="{C6714600-8941-6AD1-0862-23624686ADE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9AA6151-AD1D-FBF2-4705-368DF4FD70E0}"/>
              </a:ext>
            </a:extLst>
          </p:cNvPr>
          <p:cNvSpPr>
            <a:spLocks noGrp="1"/>
          </p:cNvSpPr>
          <p:nvPr>
            <p:ph type="sldNum" sz="quarter" idx="12"/>
          </p:nvPr>
        </p:nvSpPr>
        <p:spPr/>
        <p:txBody>
          <a:bodyPr/>
          <a:lstStyle/>
          <a:p>
            <a:fld id="{0CE96E78-714A-4285-A31A-343E1E66C566}" type="slidenum">
              <a:rPr lang="en-IN" smtClean="0"/>
              <a:t>‹#›</a:t>
            </a:fld>
            <a:endParaRPr lang="en-IN"/>
          </a:p>
        </p:txBody>
      </p:sp>
    </p:spTree>
    <p:extLst>
      <p:ext uri="{BB962C8B-B14F-4D97-AF65-F5344CB8AC3E}">
        <p14:creationId xmlns:p14="http://schemas.microsoft.com/office/powerpoint/2010/main" val="3652263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4EDBE-2A12-F8B3-A658-9CD8D1B50D60}"/>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7DEB3F4-D99F-7387-CA9D-7C995BEDC0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9411FC-81E0-A10E-AAB5-F9B5E56C79A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0F1A31B-1C6C-A5FC-D83A-39F61A9D58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8F9874-D735-C5C6-06CA-974616EC48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1FA623C-CD4F-8410-447C-326387752973}"/>
              </a:ext>
            </a:extLst>
          </p:cNvPr>
          <p:cNvSpPr>
            <a:spLocks noGrp="1"/>
          </p:cNvSpPr>
          <p:nvPr>
            <p:ph type="dt" sz="half" idx="10"/>
          </p:nvPr>
        </p:nvSpPr>
        <p:spPr/>
        <p:txBody>
          <a:bodyPr/>
          <a:lstStyle/>
          <a:p>
            <a:fld id="{12C29BF3-028D-4313-8470-B18508742EA7}" type="datetimeFigureOut">
              <a:rPr lang="en-IN" smtClean="0"/>
              <a:t>09-01-2023</a:t>
            </a:fld>
            <a:endParaRPr lang="en-IN"/>
          </a:p>
        </p:txBody>
      </p:sp>
      <p:sp>
        <p:nvSpPr>
          <p:cNvPr id="8" name="Footer Placeholder 7">
            <a:extLst>
              <a:ext uri="{FF2B5EF4-FFF2-40B4-BE49-F238E27FC236}">
                <a16:creationId xmlns:a16="http://schemas.microsoft.com/office/drawing/2014/main" id="{A994A310-82BA-02A4-1FC8-97CDFAABFBE2}"/>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DDB0D606-1D6B-0C25-62D3-5C6A5DA62478}"/>
              </a:ext>
            </a:extLst>
          </p:cNvPr>
          <p:cNvSpPr>
            <a:spLocks noGrp="1"/>
          </p:cNvSpPr>
          <p:nvPr>
            <p:ph type="sldNum" sz="quarter" idx="12"/>
          </p:nvPr>
        </p:nvSpPr>
        <p:spPr/>
        <p:txBody>
          <a:bodyPr/>
          <a:lstStyle/>
          <a:p>
            <a:fld id="{0CE96E78-714A-4285-A31A-343E1E66C566}" type="slidenum">
              <a:rPr lang="en-IN" smtClean="0"/>
              <a:t>‹#›</a:t>
            </a:fld>
            <a:endParaRPr lang="en-IN"/>
          </a:p>
        </p:txBody>
      </p:sp>
    </p:spTree>
    <p:extLst>
      <p:ext uri="{BB962C8B-B14F-4D97-AF65-F5344CB8AC3E}">
        <p14:creationId xmlns:p14="http://schemas.microsoft.com/office/powerpoint/2010/main" val="109845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6F78E-6786-FFE7-4905-08B36330351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78FDB80-31E0-168A-B319-FC8ED0B01182}"/>
              </a:ext>
            </a:extLst>
          </p:cNvPr>
          <p:cNvSpPr>
            <a:spLocks noGrp="1"/>
          </p:cNvSpPr>
          <p:nvPr>
            <p:ph type="dt" sz="half" idx="10"/>
          </p:nvPr>
        </p:nvSpPr>
        <p:spPr/>
        <p:txBody>
          <a:bodyPr/>
          <a:lstStyle/>
          <a:p>
            <a:fld id="{12C29BF3-028D-4313-8470-B18508742EA7}" type="datetimeFigureOut">
              <a:rPr lang="en-IN" smtClean="0"/>
              <a:t>09-01-2023</a:t>
            </a:fld>
            <a:endParaRPr lang="en-IN"/>
          </a:p>
        </p:txBody>
      </p:sp>
      <p:sp>
        <p:nvSpPr>
          <p:cNvPr id="4" name="Footer Placeholder 3">
            <a:extLst>
              <a:ext uri="{FF2B5EF4-FFF2-40B4-BE49-F238E27FC236}">
                <a16:creationId xmlns:a16="http://schemas.microsoft.com/office/drawing/2014/main" id="{FCC3FB6D-2479-2650-F768-2A5604DEB53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2050B871-78D1-220A-CBDE-0C49786C6107}"/>
              </a:ext>
            </a:extLst>
          </p:cNvPr>
          <p:cNvSpPr>
            <a:spLocks noGrp="1"/>
          </p:cNvSpPr>
          <p:nvPr>
            <p:ph type="sldNum" sz="quarter" idx="12"/>
          </p:nvPr>
        </p:nvSpPr>
        <p:spPr/>
        <p:txBody>
          <a:bodyPr/>
          <a:lstStyle/>
          <a:p>
            <a:fld id="{0CE96E78-714A-4285-A31A-343E1E66C566}" type="slidenum">
              <a:rPr lang="en-IN" smtClean="0"/>
              <a:t>‹#›</a:t>
            </a:fld>
            <a:endParaRPr lang="en-IN"/>
          </a:p>
        </p:txBody>
      </p:sp>
    </p:spTree>
    <p:extLst>
      <p:ext uri="{BB962C8B-B14F-4D97-AF65-F5344CB8AC3E}">
        <p14:creationId xmlns:p14="http://schemas.microsoft.com/office/powerpoint/2010/main" val="2860333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58BCE7-9525-61A9-9D19-B6506D857770}"/>
              </a:ext>
            </a:extLst>
          </p:cNvPr>
          <p:cNvSpPr>
            <a:spLocks noGrp="1"/>
          </p:cNvSpPr>
          <p:nvPr>
            <p:ph type="dt" sz="half" idx="10"/>
          </p:nvPr>
        </p:nvSpPr>
        <p:spPr/>
        <p:txBody>
          <a:bodyPr/>
          <a:lstStyle/>
          <a:p>
            <a:fld id="{12C29BF3-028D-4313-8470-B18508742EA7}" type="datetimeFigureOut">
              <a:rPr lang="en-IN" smtClean="0"/>
              <a:t>09-01-2023</a:t>
            </a:fld>
            <a:endParaRPr lang="en-IN"/>
          </a:p>
        </p:txBody>
      </p:sp>
      <p:sp>
        <p:nvSpPr>
          <p:cNvPr id="3" name="Footer Placeholder 2">
            <a:extLst>
              <a:ext uri="{FF2B5EF4-FFF2-40B4-BE49-F238E27FC236}">
                <a16:creationId xmlns:a16="http://schemas.microsoft.com/office/drawing/2014/main" id="{66D48114-A0E4-9E27-0DB3-08AE23A7954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2EB79EDB-3487-57E2-F15E-E605CE238C0F}"/>
              </a:ext>
            </a:extLst>
          </p:cNvPr>
          <p:cNvSpPr>
            <a:spLocks noGrp="1"/>
          </p:cNvSpPr>
          <p:nvPr>
            <p:ph type="sldNum" sz="quarter" idx="12"/>
          </p:nvPr>
        </p:nvSpPr>
        <p:spPr/>
        <p:txBody>
          <a:bodyPr/>
          <a:lstStyle/>
          <a:p>
            <a:fld id="{0CE96E78-714A-4285-A31A-343E1E66C566}" type="slidenum">
              <a:rPr lang="en-IN" smtClean="0"/>
              <a:t>‹#›</a:t>
            </a:fld>
            <a:endParaRPr lang="en-IN"/>
          </a:p>
        </p:txBody>
      </p:sp>
    </p:spTree>
    <p:extLst>
      <p:ext uri="{BB962C8B-B14F-4D97-AF65-F5344CB8AC3E}">
        <p14:creationId xmlns:p14="http://schemas.microsoft.com/office/powerpoint/2010/main" val="1885553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F35A9-B9FC-821D-CB1F-EC3B85007B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CB3E67C-BD06-70BF-72F3-801B9037F4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EE3ECCC-C313-F485-EBE1-4770E98377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20D7AF-DF6C-C195-ED5C-5C1A5D7FCE39}"/>
              </a:ext>
            </a:extLst>
          </p:cNvPr>
          <p:cNvSpPr>
            <a:spLocks noGrp="1"/>
          </p:cNvSpPr>
          <p:nvPr>
            <p:ph type="dt" sz="half" idx="10"/>
          </p:nvPr>
        </p:nvSpPr>
        <p:spPr/>
        <p:txBody>
          <a:bodyPr/>
          <a:lstStyle/>
          <a:p>
            <a:fld id="{12C29BF3-028D-4313-8470-B18508742EA7}" type="datetimeFigureOut">
              <a:rPr lang="en-IN" smtClean="0"/>
              <a:t>09-01-2023</a:t>
            </a:fld>
            <a:endParaRPr lang="en-IN"/>
          </a:p>
        </p:txBody>
      </p:sp>
      <p:sp>
        <p:nvSpPr>
          <p:cNvPr id="6" name="Footer Placeholder 5">
            <a:extLst>
              <a:ext uri="{FF2B5EF4-FFF2-40B4-BE49-F238E27FC236}">
                <a16:creationId xmlns:a16="http://schemas.microsoft.com/office/drawing/2014/main" id="{3977BAD6-65DB-3680-DE5A-70349560CE1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9CCC322-65C7-14FF-5F8A-CF4518891345}"/>
              </a:ext>
            </a:extLst>
          </p:cNvPr>
          <p:cNvSpPr>
            <a:spLocks noGrp="1"/>
          </p:cNvSpPr>
          <p:nvPr>
            <p:ph type="sldNum" sz="quarter" idx="12"/>
          </p:nvPr>
        </p:nvSpPr>
        <p:spPr/>
        <p:txBody>
          <a:bodyPr/>
          <a:lstStyle/>
          <a:p>
            <a:fld id="{0CE96E78-714A-4285-A31A-343E1E66C566}" type="slidenum">
              <a:rPr lang="en-IN" smtClean="0"/>
              <a:t>‹#›</a:t>
            </a:fld>
            <a:endParaRPr lang="en-IN"/>
          </a:p>
        </p:txBody>
      </p:sp>
    </p:spTree>
    <p:extLst>
      <p:ext uri="{BB962C8B-B14F-4D97-AF65-F5344CB8AC3E}">
        <p14:creationId xmlns:p14="http://schemas.microsoft.com/office/powerpoint/2010/main" val="3011136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D51C5-3480-C6C2-5659-B1CFE44A29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152C16A-6AA5-0B2C-6702-556E60BAE2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5CF363A-2AF8-20CB-6A6C-0CCE1E5D48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690276-7020-4BD0-E6B8-4698364393B8}"/>
              </a:ext>
            </a:extLst>
          </p:cNvPr>
          <p:cNvSpPr>
            <a:spLocks noGrp="1"/>
          </p:cNvSpPr>
          <p:nvPr>
            <p:ph type="dt" sz="half" idx="10"/>
          </p:nvPr>
        </p:nvSpPr>
        <p:spPr/>
        <p:txBody>
          <a:bodyPr/>
          <a:lstStyle/>
          <a:p>
            <a:fld id="{12C29BF3-028D-4313-8470-B18508742EA7}" type="datetimeFigureOut">
              <a:rPr lang="en-IN" smtClean="0"/>
              <a:t>09-01-2023</a:t>
            </a:fld>
            <a:endParaRPr lang="en-IN"/>
          </a:p>
        </p:txBody>
      </p:sp>
      <p:sp>
        <p:nvSpPr>
          <p:cNvPr id="6" name="Footer Placeholder 5">
            <a:extLst>
              <a:ext uri="{FF2B5EF4-FFF2-40B4-BE49-F238E27FC236}">
                <a16:creationId xmlns:a16="http://schemas.microsoft.com/office/drawing/2014/main" id="{E7BA5C0F-9318-D03E-3E73-6860184EBA4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60D307C-CB91-2A83-6165-21B1E261B53E}"/>
              </a:ext>
            </a:extLst>
          </p:cNvPr>
          <p:cNvSpPr>
            <a:spLocks noGrp="1"/>
          </p:cNvSpPr>
          <p:nvPr>
            <p:ph type="sldNum" sz="quarter" idx="12"/>
          </p:nvPr>
        </p:nvSpPr>
        <p:spPr/>
        <p:txBody>
          <a:bodyPr/>
          <a:lstStyle/>
          <a:p>
            <a:fld id="{0CE96E78-714A-4285-A31A-343E1E66C566}" type="slidenum">
              <a:rPr lang="en-IN" smtClean="0"/>
              <a:t>‹#›</a:t>
            </a:fld>
            <a:endParaRPr lang="en-IN"/>
          </a:p>
        </p:txBody>
      </p:sp>
    </p:spTree>
    <p:extLst>
      <p:ext uri="{BB962C8B-B14F-4D97-AF65-F5344CB8AC3E}">
        <p14:creationId xmlns:p14="http://schemas.microsoft.com/office/powerpoint/2010/main" val="2724849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94D4FF-A5DC-0EEC-DEEA-2A0ED7AF8E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32E9A18-34C8-235D-F7BE-CF35029E9A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9ED3D02-F89F-8CF2-1B0A-A6A5FD992C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C29BF3-028D-4313-8470-B18508742EA7}" type="datetimeFigureOut">
              <a:rPr lang="en-IN" smtClean="0"/>
              <a:t>09-01-2023</a:t>
            </a:fld>
            <a:endParaRPr lang="en-IN"/>
          </a:p>
        </p:txBody>
      </p:sp>
      <p:sp>
        <p:nvSpPr>
          <p:cNvPr id="5" name="Footer Placeholder 4">
            <a:extLst>
              <a:ext uri="{FF2B5EF4-FFF2-40B4-BE49-F238E27FC236}">
                <a16:creationId xmlns:a16="http://schemas.microsoft.com/office/drawing/2014/main" id="{9F46CC4B-045A-8D64-B5A5-2D48103C6F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557F46BC-F7A0-7FD2-3266-057397E98E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E96E78-714A-4285-A31A-343E1E66C566}" type="slidenum">
              <a:rPr lang="en-IN" smtClean="0"/>
              <a:t>‹#›</a:t>
            </a:fld>
            <a:endParaRPr lang="en-IN"/>
          </a:p>
        </p:txBody>
      </p:sp>
    </p:spTree>
    <p:extLst>
      <p:ext uri="{BB962C8B-B14F-4D97-AF65-F5344CB8AC3E}">
        <p14:creationId xmlns:p14="http://schemas.microsoft.com/office/powerpoint/2010/main" val="2438692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oppr.com/guides/fundamentals-of-economics-and-management/organising/authority-responsibility-and-accountability/" TargetMode="External"/><Relationship Id="rId2" Type="http://schemas.openxmlformats.org/officeDocument/2006/relationships/hyperlink" Target="https://www.toppr.com/guides/civics/why-do-we-need-a-parliament/the-need-for-a-parliament/" TargetMode="External"/><Relationship Id="rId1" Type="http://schemas.openxmlformats.org/officeDocument/2006/relationships/slideLayout" Target="../slideLayouts/slideLayout2.xml"/><Relationship Id="rId5" Type="http://schemas.openxmlformats.org/officeDocument/2006/relationships/hyperlink" Target="https://www.toppr.com/guides/economics/indian-economy-1950-1990/types-of-economies/" TargetMode="External"/><Relationship Id="rId4" Type="http://schemas.openxmlformats.org/officeDocument/2006/relationships/hyperlink" Target="https://www.toppr.com/guides/accountancy/financial-statements-of-a-company/meaning-nature-objective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FD95626-8363-49C0-B043-7B16444A0263}"/>
              </a:ext>
            </a:extLst>
          </p:cNvPr>
          <p:cNvSpPr txBox="1"/>
          <p:nvPr/>
        </p:nvSpPr>
        <p:spPr>
          <a:xfrm>
            <a:off x="2280863" y="2444040"/>
            <a:ext cx="9010435" cy="1938992"/>
          </a:xfrm>
          <a:prstGeom prst="rect">
            <a:avLst/>
          </a:prstGeom>
          <a:noFill/>
        </p:spPr>
        <p:txBody>
          <a:bodyPr wrap="square" rtlCol="0">
            <a:spAutoFit/>
          </a:bodyPr>
          <a:lstStyle/>
          <a:p>
            <a:r>
              <a:rPr lang="en-US" sz="2000" b="1" i="1" dirty="0">
                <a:latin typeface="Arial" panose="020B0604020202020204" pitchFamily="34" charset="0"/>
                <a:cs typeface="Arial" panose="020B0604020202020204" pitchFamily="34" charset="0"/>
              </a:rPr>
              <a:t>     TOPIC – </a:t>
            </a:r>
            <a:r>
              <a:rPr lang="en-US" sz="2000" b="1" i="1" dirty="0">
                <a:solidFill>
                  <a:srgbClr val="0070C0"/>
                </a:solidFill>
                <a:latin typeface="Arial" panose="020B0604020202020204" pitchFamily="34" charset="0"/>
                <a:cs typeface="Arial" panose="020B0604020202020204" pitchFamily="34" charset="0"/>
              </a:rPr>
              <a:t>RESERVE BANK OF INDIA AND MONETARY POLICY</a:t>
            </a:r>
          </a:p>
          <a:p>
            <a:r>
              <a:rPr lang="en-US" sz="2000" b="1" dirty="0">
                <a:latin typeface="Arial" panose="020B0604020202020204" pitchFamily="34" charset="0"/>
                <a:cs typeface="Arial" panose="020B0604020202020204" pitchFamily="34" charset="0"/>
              </a:rPr>
              <a:t>        YEAR- FIRST 	SEMESTER-4    SESSION -2021-2022</a:t>
            </a: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IN" sz="20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810F54A-B4C6-4A0C-B65C-5F43D601921D}"/>
              </a:ext>
            </a:extLst>
          </p:cNvPr>
          <p:cNvSpPr txBox="1"/>
          <p:nvPr/>
        </p:nvSpPr>
        <p:spPr>
          <a:xfrm>
            <a:off x="1140431" y="2074708"/>
            <a:ext cx="9472773" cy="40011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PAPER NAME – </a:t>
            </a:r>
            <a:r>
              <a:rPr lang="en-US" sz="2000" b="1" dirty="0">
                <a:solidFill>
                  <a:srgbClr val="0070C0"/>
                </a:solidFill>
                <a:latin typeface="Arial" panose="020B0604020202020204" pitchFamily="34" charset="0"/>
                <a:cs typeface="Arial" panose="020B0604020202020204" pitchFamily="34" charset="0"/>
              </a:rPr>
              <a:t>INDIAN ECONOMIC PLANNING AND POLICY ISSUES</a:t>
            </a:r>
            <a:endParaRPr lang="en-IN" sz="2000" b="1" dirty="0">
              <a:solidFill>
                <a:srgbClr val="0070C0"/>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98409CA-CA73-40EC-8AA6-154D6053F0AE}"/>
              </a:ext>
            </a:extLst>
          </p:cNvPr>
          <p:cNvSpPr txBox="1"/>
          <p:nvPr/>
        </p:nvSpPr>
        <p:spPr>
          <a:xfrm>
            <a:off x="3719245" y="4068566"/>
            <a:ext cx="6585735" cy="1200329"/>
          </a:xfrm>
          <a:prstGeom prst="rect">
            <a:avLst/>
          </a:prstGeom>
          <a:noFill/>
        </p:spPr>
        <p:txBody>
          <a:bodyPr wrap="square" rtlCol="0">
            <a:spAutoFit/>
          </a:bodyPr>
          <a:lstStyle/>
          <a:p>
            <a:r>
              <a:rPr lang="en-US" dirty="0"/>
              <a:t>PREPARED BY</a:t>
            </a:r>
          </a:p>
          <a:p>
            <a:r>
              <a:rPr lang="en-US" dirty="0"/>
              <a:t>DR. KAMALIKA CHAKRABORTY</a:t>
            </a:r>
          </a:p>
          <a:p>
            <a:r>
              <a:rPr lang="en-US" dirty="0"/>
              <a:t>ASSISTANT PROFESSOR (DEPARTMENT OF ECONOMICS)</a:t>
            </a:r>
          </a:p>
          <a:p>
            <a:r>
              <a:rPr lang="en-US" dirty="0"/>
              <a:t>KHATRA ADIBASI MAHAVIDYALAYA, BANKURA, WEST BENGAL</a:t>
            </a:r>
            <a:endParaRPr lang="en-IN" dirty="0"/>
          </a:p>
        </p:txBody>
      </p:sp>
      <p:pic>
        <p:nvPicPr>
          <p:cNvPr id="1026" name="Picture 2" descr="Khatra Adibasi Mahavidyalaya, Bankura, Bankura, West Bengal, India, Group  ID:- Contact Address, Phone, EMail, Website, Courses Offered, Admission">
            <a:extLst>
              <a:ext uri="{FF2B5EF4-FFF2-40B4-BE49-F238E27FC236}">
                <a16:creationId xmlns:a16="http://schemas.microsoft.com/office/drawing/2014/main" id="{D7BB7B2D-20A5-A64B-C155-974C8ECFED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3471" y="159166"/>
            <a:ext cx="2138469" cy="142305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5069DDA-D5EE-D81A-DDE6-FA2C134B8390}"/>
              </a:ext>
            </a:extLst>
          </p:cNvPr>
          <p:cNvSpPr txBox="1"/>
          <p:nvPr/>
        </p:nvSpPr>
        <p:spPr>
          <a:xfrm>
            <a:off x="4387066" y="3228870"/>
            <a:ext cx="3380196" cy="369332"/>
          </a:xfrm>
          <a:prstGeom prst="rect">
            <a:avLst/>
          </a:prstGeom>
          <a:noFill/>
        </p:spPr>
        <p:txBody>
          <a:bodyPr wrap="square" rtlCol="0">
            <a:spAutoFit/>
          </a:bodyPr>
          <a:lstStyle/>
          <a:p>
            <a:r>
              <a:rPr lang="en-IN" dirty="0"/>
              <a:t>DATE OF LECTURE:  26/03/2022</a:t>
            </a:r>
          </a:p>
        </p:txBody>
      </p:sp>
      <p:sp>
        <p:nvSpPr>
          <p:cNvPr id="10" name="TextBox 9">
            <a:extLst>
              <a:ext uri="{FF2B5EF4-FFF2-40B4-BE49-F238E27FC236}">
                <a16:creationId xmlns:a16="http://schemas.microsoft.com/office/drawing/2014/main" id="{97DA6555-0C21-D262-5E01-4A91B125175D}"/>
              </a:ext>
            </a:extLst>
          </p:cNvPr>
          <p:cNvSpPr txBox="1"/>
          <p:nvPr/>
        </p:nvSpPr>
        <p:spPr>
          <a:xfrm>
            <a:off x="2958957" y="1712112"/>
            <a:ext cx="6236414" cy="400110"/>
          </a:xfrm>
          <a:prstGeom prst="rect">
            <a:avLst/>
          </a:prstGeom>
          <a:noFill/>
        </p:spPr>
        <p:txBody>
          <a:bodyPr wrap="square" rtlCol="0">
            <a:spAutoFit/>
          </a:bodyPr>
          <a:lstStyle/>
          <a:p>
            <a:r>
              <a:rPr lang="en-IN" sz="2000" b="1" dirty="0">
                <a:latin typeface="Arial" panose="020B0604020202020204" pitchFamily="34" charset="0"/>
                <a:cs typeface="Arial" panose="020B0604020202020204" pitchFamily="34" charset="0"/>
              </a:rPr>
              <a:t>COURSE: B.Sc. (PROGRAMME) IN ECONOMICS</a:t>
            </a:r>
          </a:p>
        </p:txBody>
      </p:sp>
    </p:spTree>
    <p:extLst>
      <p:ext uri="{BB962C8B-B14F-4D97-AF65-F5344CB8AC3E}">
        <p14:creationId xmlns:p14="http://schemas.microsoft.com/office/powerpoint/2010/main" val="801883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102394C-45FE-0E5A-9A72-163E7CEE2EE6}"/>
              </a:ext>
            </a:extLst>
          </p:cNvPr>
          <p:cNvSpPr txBox="1"/>
          <p:nvPr/>
        </p:nvSpPr>
        <p:spPr>
          <a:xfrm>
            <a:off x="565079" y="400692"/>
            <a:ext cx="10952251" cy="923330"/>
          </a:xfrm>
          <a:prstGeom prst="rect">
            <a:avLst/>
          </a:prstGeom>
          <a:noFill/>
        </p:spPr>
        <p:txBody>
          <a:bodyPr wrap="square">
            <a:spAutoFit/>
          </a:bodyPr>
          <a:lstStyle/>
          <a:p>
            <a:pPr algn="just"/>
            <a:r>
              <a:rPr lang="en-US" b="0" i="0" dirty="0">
                <a:effectLst/>
                <a:latin typeface="Arial" panose="020B0604020202020204" pitchFamily="34" charset="0"/>
                <a:cs typeface="Arial" panose="020B0604020202020204" pitchFamily="34" charset="0"/>
              </a:rPr>
              <a:t>The RBI is the central bank of India. It was established in 1935 under a special act of the </a:t>
            </a:r>
            <a:r>
              <a:rPr lang="en-US" b="0" i="0" u="sng" strike="noStrike" dirty="0">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parliament</a:t>
            </a:r>
            <a:r>
              <a:rPr lang="en-US" b="0" i="0" dirty="0">
                <a:effectLst/>
                <a:latin typeface="Arial" panose="020B0604020202020204" pitchFamily="34" charset="0"/>
                <a:cs typeface="Arial" panose="020B0604020202020204" pitchFamily="34" charset="0"/>
              </a:rPr>
              <a:t>. The RBI is the main </a:t>
            </a:r>
            <a:r>
              <a:rPr lang="en-US" b="0" i="0" strike="noStrike" dirty="0">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authority</a:t>
            </a:r>
            <a:r>
              <a:rPr lang="en-US" b="0" i="0" dirty="0">
                <a:effectLst/>
                <a:latin typeface="Arial" panose="020B0604020202020204" pitchFamily="34" charset="0"/>
                <a:cs typeface="Arial" panose="020B0604020202020204" pitchFamily="34" charset="0"/>
              </a:rPr>
              <a:t> for the monetary policy of the country. The main functions of the RBI are to maintain </a:t>
            </a:r>
            <a:r>
              <a:rPr lang="en-US" b="0" i="0" u="sng" strike="noStrike" dirty="0">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financial</a:t>
            </a:r>
            <a:r>
              <a:rPr lang="en-US" b="0" i="0" dirty="0">
                <a:effectLst/>
                <a:latin typeface="Arial" panose="020B0604020202020204" pitchFamily="34" charset="0"/>
                <a:cs typeface="Arial" panose="020B0604020202020204" pitchFamily="34" charset="0"/>
              </a:rPr>
              <a:t> stability and the required level of liquidity in the </a:t>
            </a:r>
            <a:r>
              <a:rPr lang="en-US" b="0" i="0" u="none" strike="noStrike" dirty="0">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economy</a:t>
            </a:r>
            <a:r>
              <a:rPr lang="en-US" b="0" i="0" dirty="0">
                <a:effectLst/>
                <a:latin typeface="Arial" panose="020B0604020202020204" pitchFamily="34" charset="0"/>
                <a:cs typeface="Arial" panose="020B0604020202020204" pitchFamily="34" charset="0"/>
              </a:rPr>
              <a:t>.</a:t>
            </a:r>
            <a:endParaRPr lang="en-IN"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B2C2D9B1-2B3B-70AD-39B4-105FC66926F8}"/>
              </a:ext>
            </a:extLst>
          </p:cNvPr>
          <p:cNvSpPr txBox="1"/>
          <p:nvPr/>
        </p:nvSpPr>
        <p:spPr>
          <a:xfrm>
            <a:off x="647272" y="1797978"/>
            <a:ext cx="8499296" cy="400110"/>
          </a:xfrm>
          <a:prstGeom prst="rect">
            <a:avLst/>
          </a:prstGeom>
          <a:noFill/>
        </p:spPr>
        <p:txBody>
          <a:bodyPr wrap="square">
            <a:spAutoFit/>
          </a:bodyPr>
          <a:lstStyle/>
          <a:p>
            <a:pPr algn="l"/>
            <a:r>
              <a:rPr lang="en-IN" sz="2000" b="1" i="0" dirty="0">
                <a:solidFill>
                  <a:srgbClr val="000000"/>
                </a:solidFill>
                <a:effectLst/>
                <a:latin typeface="Arial" panose="020B0604020202020204" pitchFamily="34" charset="0"/>
                <a:cs typeface="Arial" panose="020B0604020202020204" pitchFamily="34" charset="0"/>
              </a:rPr>
              <a:t>Instruments of Monetary Policy</a:t>
            </a:r>
          </a:p>
        </p:txBody>
      </p:sp>
      <p:sp>
        <p:nvSpPr>
          <p:cNvPr id="9" name="TextBox 8">
            <a:extLst>
              <a:ext uri="{FF2B5EF4-FFF2-40B4-BE49-F238E27FC236}">
                <a16:creationId xmlns:a16="http://schemas.microsoft.com/office/drawing/2014/main" id="{27B58BB4-7DAF-BF21-1724-04E26BF7D61F}"/>
              </a:ext>
            </a:extLst>
          </p:cNvPr>
          <p:cNvSpPr txBox="1"/>
          <p:nvPr/>
        </p:nvSpPr>
        <p:spPr>
          <a:xfrm>
            <a:off x="565079" y="2487378"/>
            <a:ext cx="6097712" cy="369332"/>
          </a:xfrm>
          <a:prstGeom prst="rect">
            <a:avLst/>
          </a:prstGeom>
          <a:noFill/>
        </p:spPr>
        <p:txBody>
          <a:bodyPr wrap="square">
            <a:spAutoFit/>
          </a:bodyPr>
          <a:lstStyle/>
          <a:p>
            <a:pPr algn="l"/>
            <a:r>
              <a:rPr lang="en-IN" b="1" i="1" dirty="0">
                <a:solidFill>
                  <a:srgbClr val="000000"/>
                </a:solidFill>
                <a:effectLst/>
                <a:latin typeface="Arial" panose="020B0604020202020204" pitchFamily="34" charset="0"/>
                <a:cs typeface="Arial" panose="020B0604020202020204" pitchFamily="34" charset="0"/>
              </a:rPr>
              <a:t>1] Open Market Operations</a:t>
            </a:r>
            <a:endParaRPr lang="en-IN" b="0" i="0" dirty="0">
              <a:solidFill>
                <a:srgbClr val="000000"/>
              </a:solidFill>
              <a:effectLst/>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518A9B90-5B76-119C-2CAA-321026075CCF}"/>
              </a:ext>
            </a:extLst>
          </p:cNvPr>
          <p:cNvSpPr txBox="1"/>
          <p:nvPr/>
        </p:nvSpPr>
        <p:spPr>
          <a:xfrm>
            <a:off x="565079" y="3176778"/>
            <a:ext cx="6097712" cy="369332"/>
          </a:xfrm>
          <a:prstGeom prst="rect">
            <a:avLst/>
          </a:prstGeom>
          <a:noFill/>
        </p:spPr>
        <p:txBody>
          <a:bodyPr wrap="square">
            <a:spAutoFit/>
          </a:bodyPr>
          <a:lstStyle/>
          <a:p>
            <a:pPr algn="l"/>
            <a:r>
              <a:rPr lang="en-IN" b="1" i="1">
                <a:solidFill>
                  <a:srgbClr val="000000"/>
                </a:solidFill>
                <a:effectLst/>
                <a:latin typeface="Open Sans" panose="020B0606030504020204" pitchFamily="34" charset="0"/>
              </a:rPr>
              <a:t>2] Bank Rate</a:t>
            </a:r>
            <a:endParaRPr lang="en-IN" b="0" i="0" dirty="0">
              <a:solidFill>
                <a:srgbClr val="000000"/>
              </a:solidFill>
              <a:effectLst/>
              <a:latin typeface="Open Sans" panose="020B0606030504020204" pitchFamily="34" charset="0"/>
            </a:endParaRPr>
          </a:p>
        </p:txBody>
      </p:sp>
      <p:sp>
        <p:nvSpPr>
          <p:cNvPr id="13" name="TextBox 12">
            <a:extLst>
              <a:ext uri="{FF2B5EF4-FFF2-40B4-BE49-F238E27FC236}">
                <a16:creationId xmlns:a16="http://schemas.microsoft.com/office/drawing/2014/main" id="{69605B70-6C25-4CFA-C994-B1545839FE8D}"/>
              </a:ext>
            </a:extLst>
          </p:cNvPr>
          <p:cNvSpPr txBox="1"/>
          <p:nvPr/>
        </p:nvSpPr>
        <p:spPr>
          <a:xfrm>
            <a:off x="565079" y="4001291"/>
            <a:ext cx="6097712" cy="369332"/>
          </a:xfrm>
          <a:prstGeom prst="rect">
            <a:avLst/>
          </a:prstGeom>
          <a:noFill/>
        </p:spPr>
        <p:txBody>
          <a:bodyPr wrap="square">
            <a:spAutoFit/>
          </a:bodyPr>
          <a:lstStyle/>
          <a:p>
            <a:pPr algn="l"/>
            <a:r>
              <a:rPr lang="en-IN" b="1" i="1" dirty="0">
                <a:solidFill>
                  <a:srgbClr val="000000"/>
                </a:solidFill>
                <a:effectLst/>
                <a:latin typeface="Open Sans" panose="020B0606030504020204" pitchFamily="34" charset="0"/>
              </a:rPr>
              <a:t>3] Variable Reserve Requirement</a:t>
            </a:r>
            <a:endParaRPr lang="en-IN" b="0" i="0" dirty="0">
              <a:solidFill>
                <a:srgbClr val="000000"/>
              </a:solidFill>
              <a:effectLst/>
              <a:latin typeface="Open Sans" panose="020B0606030504020204" pitchFamily="34" charset="0"/>
            </a:endParaRPr>
          </a:p>
        </p:txBody>
      </p:sp>
      <p:sp>
        <p:nvSpPr>
          <p:cNvPr id="15" name="TextBox 14">
            <a:extLst>
              <a:ext uri="{FF2B5EF4-FFF2-40B4-BE49-F238E27FC236}">
                <a16:creationId xmlns:a16="http://schemas.microsoft.com/office/drawing/2014/main" id="{773CCD78-3505-448D-B030-98F39C521B68}"/>
              </a:ext>
            </a:extLst>
          </p:cNvPr>
          <p:cNvSpPr txBox="1"/>
          <p:nvPr/>
        </p:nvSpPr>
        <p:spPr>
          <a:xfrm>
            <a:off x="503434" y="4825804"/>
            <a:ext cx="6159357" cy="369332"/>
          </a:xfrm>
          <a:prstGeom prst="rect">
            <a:avLst/>
          </a:prstGeom>
          <a:noFill/>
        </p:spPr>
        <p:txBody>
          <a:bodyPr wrap="square">
            <a:spAutoFit/>
          </a:bodyPr>
          <a:lstStyle/>
          <a:p>
            <a:pPr algn="l"/>
            <a:r>
              <a:rPr lang="en-IN" b="1" i="1" dirty="0">
                <a:solidFill>
                  <a:srgbClr val="000000"/>
                </a:solidFill>
                <a:effectLst/>
                <a:latin typeface="Open Sans" panose="020B0606030504020204" pitchFamily="34" charset="0"/>
              </a:rPr>
              <a:t>4] Liquidity Adjustment Facility</a:t>
            </a:r>
            <a:endParaRPr lang="en-IN" b="0" i="0" dirty="0">
              <a:solidFill>
                <a:srgbClr val="000000"/>
              </a:solidFill>
              <a:effectLst/>
              <a:latin typeface="Open Sans" panose="020B0606030504020204" pitchFamily="34" charset="0"/>
            </a:endParaRPr>
          </a:p>
        </p:txBody>
      </p:sp>
      <p:sp>
        <p:nvSpPr>
          <p:cNvPr id="17" name="TextBox 16">
            <a:extLst>
              <a:ext uri="{FF2B5EF4-FFF2-40B4-BE49-F238E27FC236}">
                <a16:creationId xmlns:a16="http://schemas.microsoft.com/office/drawing/2014/main" id="{39ADC127-2FC7-D224-F7FD-25CC2511FE5F}"/>
              </a:ext>
            </a:extLst>
          </p:cNvPr>
          <p:cNvSpPr txBox="1"/>
          <p:nvPr/>
        </p:nvSpPr>
        <p:spPr>
          <a:xfrm>
            <a:off x="565079" y="5815441"/>
            <a:ext cx="6097712" cy="369332"/>
          </a:xfrm>
          <a:prstGeom prst="rect">
            <a:avLst/>
          </a:prstGeom>
          <a:noFill/>
        </p:spPr>
        <p:txBody>
          <a:bodyPr wrap="square">
            <a:spAutoFit/>
          </a:bodyPr>
          <a:lstStyle/>
          <a:p>
            <a:pPr algn="l"/>
            <a:r>
              <a:rPr lang="en-IN" b="1" i="1" dirty="0">
                <a:solidFill>
                  <a:srgbClr val="000000"/>
                </a:solidFill>
                <a:effectLst/>
                <a:latin typeface="Open Sans" panose="020B0606030504020204" pitchFamily="34" charset="0"/>
              </a:rPr>
              <a:t>5] Moral Suasion</a:t>
            </a:r>
            <a:endParaRPr lang="en-IN" b="0" i="0" dirty="0">
              <a:solidFill>
                <a:srgbClr val="000000"/>
              </a:solidFill>
              <a:effectLst/>
              <a:latin typeface="Open Sans" panose="020B0606030504020204" pitchFamily="34" charset="0"/>
            </a:endParaRPr>
          </a:p>
        </p:txBody>
      </p:sp>
    </p:spTree>
    <p:extLst>
      <p:ext uri="{BB962C8B-B14F-4D97-AF65-F5344CB8AC3E}">
        <p14:creationId xmlns:p14="http://schemas.microsoft.com/office/powerpoint/2010/main" val="1691737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870050C-A88E-5A73-E42E-5C4AA9F732AA}"/>
              </a:ext>
            </a:extLst>
          </p:cNvPr>
          <p:cNvSpPr txBox="1"/>
          <p:nvPr/>
        </p:nvSpPr>
        <p:spPr>
          <a:xfrm>
            <a:off x="613881" y="349590"/>
            <a:ext cx="6097712" cy="461665"/>
          </a:xfrm>
          <a:prstGeom prst="rect">
            <a:avLst/>
          </a:prstGeom>
          <a:noFill/>
        </p:spPr>
        <p:txBody>
          <a:bodyPr wrap="square">
            <a:spAutoFit/>
          </a:bodyPr>
          <a:lstStyle/>
          <a:p>
            <a:pPr algn="l"/>
            <a:r>
              <a:rPr lang="en-US" sz="2400" b="1" i="0" dirty="0">
                <a:solidFill>
                  <a:srgbClr val="333333"/>
                </a:solidFill>
                <a:effectLst/>
                <a:latin typeface="Arial" panose="020B0604020202020204" pitchFamily="34" charset="0"/>
                <a:cs typeface="Arial" panose="020B0604020202020204" pitchFamily="34" charset="0"/>
              </a:rPr>
              <a:t>Monetary Policy Tools In India</a:t>
            </a:r>
          </a:p>
        </p:txBody>
      </p:sp>
      <p:sp>
        <p:nvSpPr>
          <p:cNvPr id="7" name="TextBox 6">
            <a:extLst>
              <a:ext uri="{FF2B5EF4-FFF2-40B4-BE49-F238E27FC236}">
                <a16:creationId xmlns:a16="http://schemas.microsoft.com/office/drawing/2014/main" id="{53E4622B-B801-7930-C5A4-B11E1AE13221}"/>
              </a:ext>
            </a:extLst>
          </p:cNvPr>
          <p:cNvSpPr txBox="1"/>
          <p:nvPr/>
        </p:nvSpPr>
        <p:spPr>
          <a:xfrm>
            <a:off x="613880" y="1119883"/>
            <a:ext cx="8604607" cy="369332"/>
          </a:xfrm>
          <a:prstGeom prst="rect">
            <a:avLst/>
          </a:prstGeom>
          <a:noFill/>
        </p:spPr>
        <p:txBody>
          <a:bodyPr wrap="square">
            <a:spAutoFit/>
          </a:bodyPr>
          <a:lstStyle/>
          <a:p>
            <a:pPr marL="285750" indent="-285750">
              <a:buFont typeface="Wingdings" panose="05000000000000000000" pitchFamily="2" charset="2"/>
              <a:buChar char="§"/>
            </a:pPr>
            <a:r>
              <a:rPr lang="en-IN" b="0" i="0" dirty="0">
                <a:solidFill>
                  <a:srgbClr val="333333"/>
                </a:solidFill>
                <a:effectLst/>
                <a:latin typeface="Arial" panose="020B0604020202020204" pitchFamily="34" charset="0"/>
                <a:cs typeface="Arial" panose="020B0604020202020204" pitchFamily="34" charset="0"/>
              </a:rPr>
              <a:t>Repo Rate</a:t>
            </a:r>
            <a:endParaRPr lang="en-IN"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6536F042-020F-EADF-5A01-668F95BAD312}"/>
              </a:ext>
            </a:extLst>
          </p:cNvPr>
          <p:cNvSpPr txBox="1"/>
          <p:nvPr/>
        </p:nvSpPr>
        <p:spPr>
          <a:xfrm>
            <a:off x="613880" y="1797843"/>
            <a:ext cx="8532688" cy="369332"/>
          </a:xfrm>
          <a:prstGeom prst="rect">
            <a:avLst/>
          </a:prstGeom>
          <a:noFill/>
        </p:spPr>
        <p:txBody>
          <a:bodyPr wrap="square">
            <a:spAutoFit/>
          </a:bodyPr>
          <a:lstStyle/>
          <a:p>
            <a:pPr marL="285750" indent="-285750">
              <a:buFont typeface="Wingdings" panose="05000000000000000000" pitchFamily="2" charset="2"/>
              <a:buChar char="§"/>
            </a:pPr>
            <a:r>
              <a:rPr lang="en-IN" b="0" i="0" dirty="0">
                <a:solidFill>
                  <a:srgbClr val="333333"/>
                </a:solidFill>
                <a:effectLst/>
                <a:latin typeface="Arial" panose="020B0604020202020204" pitchFamily="34" charset="0"/>
                <a:cs typeface="Arial" panose="020B0604020202020204" pitchFamily="34" charset="0"/>
              </a:rPr>
              <a:t>Reverse Repo Rate</a:t>
            </a:r>
            <a:endParaRPr lang="en-IN"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7EA828C2-1F70-23F6-85BA-C08F684DFEEE}"/>
              </a:ext>
            </a:extLst>
          </p:cNvPr>
          <p:cNvSpPr txBox="1"/>
          <p:nvPr/>
        </p:nvSpPr>
        <p:spPr>
          <a:xfrm>
            <a:off x="613880" y="2630183"/>
            <a:ext cx="8532688" cy="369332"/>
          </a:xfrm>
          <a:prstGeom prst="rect">
            <a:avLst/>
          </a:prstGeom>
          <a:noFill/>
        </p:spPr>
        <p:txBody>
          <a:bodyPr wrap="square">
            <a:spAutoFit/>
          </a:bodyPr>
          <a:lstStyle/>
          <a:p>
            <a:pPr marL="285750" indent="-285750">
              <a:buFont typeface="Wingdings" panose="05000000000000000000" pitchFamily="2" charset="2"/>
              <a:buChar char="§"/>
            </a:pPr>
            <a:r>
              <a:rPr lang="en-IN" b="0" i="0" dirty="0">
                <a:solidFill>
                  <a:srgbClr val="333333"/>
                </a:solidFill>
                <a:effectLst/>
                <a:latin typeface="Work Sans" pitchFamily="2" charset="0"/>
              </a:rPr>
              <a:t>Bank Rate</a:t>
            </a:r>
            <a:endParaRPr lang="en-IN" dirty="0"/>
          </a:p>
        </p:txBody>
      </p:sp>
      <p:sp>
        <p:nvSpPr>
          <p:cNvPr id="13" name="TextBox 12">
            <a:extLst>
              <a:ext uri="{FF2B5EF4-FFF2-40B4-BE49-F238E27FC236}">
                <a16:creationId xmlns:a16="http://schemas.microsoft.com/office/drawing/2014/main" id="{105FCCE3-C870-0D09-9BE2-BD046A98FE7C}"/>
              </a:ext>
            </a:extLst>
          </p:cNvPr>
          <p:cNvSpPr txBox="1"/>
          <p:nvPr/>
        </p:nvSpPr>
        <p:spPr>
          <a:xfrm>
            <a:off x="613881" y="3489154"/>
            <a:ext cx="6097712" cy="369332"/>
          </a:xfrm>
          <a:prstGeom prst="rect">
            <a:avLst/>
          </a:prstGeom>
          <a:noFill/>
        </p:spPr>
        <p:txBody>
          <a:bodyPr wrap="square">
            <a:spAutoFit/>
          </a:bodyPr>
          <a:lstStyle/>
          <a:p>
            <a:pPr marL="285750" indent="-285750">
              <a:buFont typeface="Wingdings" panose="05000000000000000000" pitchFamily="2" charset="2"/>
              <a:buChar char="§"/>
            </a:pPr>
            <a:r>
              <a:rPr lang="en-US" b="0" i="0" dirty="0">
                <a:solidFill>
                  <a:srgbClr val="333333"/>
                </a:solidFill>
                <a:effectLst/>
                <a:latin typeface="Work Sans" pitchFamily="2" charset="0"/>
              </a:rPr>
              <a:t>Marginal Standing Facility (MSF) Rate</a:t>
            </a:r>
            <a:endParaRPr lang="en-IN" dirty="0"/>
          </a:p>
        </p:txBody>
      </p:sp>
      <p:sp>
        <p:nvSpPr>
          <p:cNvPr id="17" name="TextBox 16">
            <a:extLst>
              <a:ext uri="{FF2B5EF4-FFF2-40B4-BE49-F238E27FC236}">
                <a16:creationId xmlns:a16="http://schemas.microsoft.com/office/drawing/2014/main" id="{C69445D7-6840-3828-8B3C-CF59844C0589}"/>
              </a:ext>
            </a:extLst>
          </p:cNvPr>
          <p:cNvSpPr txBox="1"/>
          <p:nvPr/>
        </p:nvSpPr>
        <p:spPr>
          <a:xfrm>
            <a:off x="685800" y="4348125"/>
            <a:ext cx="6097712" cy="369332"/>
          </a:xfrm>
          <a:prstGeom prst="rect">
            <a:avLst/>
          </a:prstGeom>
          <a:noFill/>
        </p:spPr>
        <p:txBody>
          <a:bodyPr wrap="square">
            <a:spAutoFit/>
          </a:bodyPr>
          <a:lstStyle/>
          <a:p>
            <a:pPr marL="285750" indent="-285750">
              <a:buFont typeface="Wingdings" panose="05000000000000000000" pitchFamily="2" charset="2"/>
              <a:buChar char="§"/>
            </a:pPr>
            <a:r>
              <a:rPr lang="en-IN" b="0" i="0" dirty="0">
                <a:solidFill>
                  <a:srgbClr val="333333"/>
                </a:solidFill>
                <a:effectLst/>
                <a:latin typeface="Work Sans" pitchFamily="2" charset="0"/>
              </a:rPr>
              <a:t>Liquidity Adjustment Facility (LAF)</a:t>
            </a:r>
            <a:endParaRPr lang="en-IN" dirty="0"/>
          </a:p>
        </p:txBody>
      </p:sp>
      <p:sp>
        <p:nvSpPr>
          <p:cNvPr id="19" name="TextBox 18">
            <a:extLst>
              <a:ext uri="{FF2B5EF4-FFF2-40B4-BE49-F238E27FC236}">
                <a16:creationId xmlns:a16="http://schemas.microsoft.com/office/drawing/2014/main" id="{CBF102E6-49DE-0498-0288-BD42897AB7BB}"/>
              </a:ext>
            </a:extLst>
          </p:cNvPr>
          <p:cNvSpPr txBox="1"/>
          <p:nvPr/>
        </p:nvSpPr>
        <p:spPr>
          <a:xfrm>
            <a:off x="685800" y="5305238"/>
            <a:ext cx="6097712" cy="369332"/>
          </a:xfrm>
          <a:prstGeom prst="rect">
            <a:avLst/>
          </a:prstGeom>
          <a:noFill/>
        </p:spPr>
        <p:txBody>
          <a:bodyPr wrap="square">
            <a:spAutoFit/>
          </a:bodyPr>
          <a:lstStyle/>
          <a:p>
            <a:pPr marL="285750" indent="-285750">
              <a:buFont typeface="Wingdings" panose="05000000000000000000" pitchFamily="2" charset="2"/>
              <a:buChar char="§"/>
            </a:pPr>
            <a:r>
              <a:rPr lang="en-IN" b="0" i="0" dirty="0">
                <a:solidFill>
                  <a:srgbClr val="333333"/>
                </a:solidFill>
                <a:effectLst/>
                <a:latin typeface="Work Sans" pitchFamily="2" charset="0"/>
              </a:rPr>
              <a:t>Cash Reserve Ratio (CRR)</a:t>
            </a:r>
            <a:endParaRPr lang="en-IN" dirty="0"/>
          </a:p>
        </p:txBody>
      </p:sp>
      <p:sp>
        <p:nvSpPr>
          <p:cNvPr id="21" name="TextBox 20">
            <a:extLst>
              <a:ext uri="{FF2B5EF4-FFF2-40B4-BE49-F238E27FC236}">
                <a16:creationId xmlns:a16="http://schemas.microsoft.com/office/drawing/2014/main" id="{FA8A7E93-FA98-8585-9C0B-7139B21266D3}"/>
              </a:ext>
            </a:extLst>
          </p:cNvPr>
          <p:cNvSpPr txBox="1"/>
          <p:nvPr/>
        </p:nvSpPr>
        <p:spPr>
          <a:xfrm>
            <a:off x="5480408" y="927920"/>
            <a:ext cx="6097712" cy="369332"/>
          </a:xfrm>
          <a:prstGeom prst="rect">
            <a:avLst/>
          </a:prstGeom>
          <a:noFill/>
        </p:spPr>
        <p:txBody>
          <a:bodyPr wrap="square">
            <a:spAutoFit/>
          </a:bodyPr>
          <a:lstStyle/>
          <a:p>
            <a:pPr marL="285750" indent="-285750">
              <a:buFont typeface="Wingdings" panose="05000000000000000000" pitchFamily="2" charset="2"/>
              <a:buChar char="§"/>
            </a:pPr>
            <a:r>
              <a:rPr lang="en-IN" b="0" i="0" dirty="0">
                <a:solidFill>
                  <a:srgbClr val="333333"/>
                </a:solidFill>
                <a:effectLst/>
                <a:latin typeface="Work Sans" pitchFamily="2" charset="0"/>
              </a:rPr>
              <a:t>Statutory Liquidity Ratio (SLR)</a:t>
            </a:r>
            <a:endParaRPr lang="en-IN" dirty="0"/>
          </a:p>
        </p:txBody>
      </p:sp>
      <p:sp>
        <p:nvSpPr>
          <p:cNvPr id="23" name="TextBox 22">
            <a:extLst>
              <a:ext uri="{FF2B5EF4-FFF2-40B4-BE49-F238E27FC236}">
                <a16:creationId xmlns:a16="http://schemas.microsoft.com/office/drawing/2014/main" id="{FC80680C-A77A-2A21-F870-4E58BAF4344A}"/>
              </a:ext>
            </a:extLst>
          </p:cNvPr>
          <p:cNvSpPr txBox="1"/>
          <p:nvPr/>
        </p:nvSpPr>
        <p:spPr>
          <a:xfrm>
            <a:off x="5558318" y="1681178"/>
            <a:ext cx="4222680" cy="369332"/>
          </a:xfrm>
          <a:prstGeom prst="rect">
            <a:avLst/>
          </a:prstGeom>
          <a:noFill/>
        </p:spPr>
        <p:txBody>
          <a:bodyPr wrap="square">
            <a:spAutoFit/>
          </a:bodyPr>
          <a:lstStyle/>
          <a:p>
            <a:pPr marL="285750" indent="-285750">
              <a:buFont typeface="Wingdings" panose="05000000000000000000" pitchFamily="2" charset="2"/>
              <a:buChar char="§"/>
            </a:pPr>
            <a:r>
              <a:rPr lang="en-IN" b="0" i="0" dirty="0">
                <a:solidFill>
                  <a:srgbClr val="333333"/>
                </a:solidFill>
                <a:effectLst/>
                <a:latin typeface="Work Sans" pitchFamily="2" charset="0"/>
              </a:rPr>
              <a:t>Open Market Operations (OMOs)</a:t>
            </a:r>
            <a:endParaRPr lang="en-IN" dirty="0"/>
          </a:p>
        </p:txBody>
      </p:sp>
    </p:spTree>
    <p:extLst>
      <p:ext uri="{BB962C8B-B14F-4D97-AF65-F5344CB8AC3E}">
        <p14:creationId xmlns:p14="http://schemas.microsoft.com/office/powerpoint/2010/main" val="2040190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47857D4-245A-0C69-B79D-9BAFEFA22257}"/>
              </a:ext>
            </a:extLst>
          </p:cNvPr>
          <p:cNvSpPr txBox="1"/>
          <p:nvPr/>
        </p:nvSpPr>
        <p:spPr>
          <a:xfrm>
            <a:off x="328773" y="452064"/>
            <a:ext cx="10993347" cy="2215991"/>
          </a:xfrm>
          <a:prstGeom prst="rect">
            <a:avLst/>
          </a:prstGeom>
          <a:noFill/>
        </p:spPr>
        <p:txBody>
          <a:bodyPr wrap="square">
            <a:spAutoFit/>
          </a:bodyPr>
          <a:lstStyle/>
          <a:p>
            <a:pPr algn="just"/>
            <a:r>
              <a:rPr lang="en-IN" sz="2400" b="1" dirty="0">
                <a:latin typeface="Arial" panose="020B0604020202020204" pitchFamily="34" charset="0"/>
                <a:cs typeface="Arial" panose="020B0604020202020204" pitchFamily="34" charset="0"/>
              </a:rPr>
              <a:t>RBI Monetary Policy 2022:</a:t>
            </a:r>
          </a:p>
          <a:p>
            <a:pPr algn="just"/>
            <a:endParaRPr lang="en-IN" sz="2400" dirty="0">
              <a:latin typeface="Arial" panose="020B0604020202020204" pitchFamily="34" charset="0"/>
              <a:cs typeface="Arial" panose="020B0604020202020204" pitchFamily="34" charset="0"/>
            </a:endParaRPr>
          </a:p>
          <a:p>
            <a:pPr algn="just"/>
            <a:r>
              <a:rPr lang="en-IN" dirty="0">
                <a:latin typeface="Arial" panose="020B0604020202020204" pitchFamily="34" charset="0"/>
                <a:cs typeface="Arial" panose="020B0604020202020204" pitchFamily="34" charset="0"/>
              </a:rPr>
              <a:t>The decision of the Reserve Bank of India (RBI) Governor </a:t>
            </a:r>
            <a:r>
              <a:rPr lang="en-IN" dirty="0" err="1">
                <a:latin typeface="Arial" panose="020B0604020202020204" pitchFamily="34" charset="0"/>
                <a:cs typeface="Arial" panose="020B0604020202020204" pitchFamily="34" charset="0"/>
              </a:rPr>
              <a:t>Shaktikanta</a:t>
            </a:r>
            <a:r>
              <a:rPr lang="en-IN" dirty="0">
                <a:latin typeface="Arial" panose="020B0604020202020204" pitchFamily="34" charset="0"/>
                <a:cs typeface="Arial" panose="020B0604020202020204" pitchFamily="34" charset="0"/>
              </a:rPr>
              <a:t> Das headed six-member Monetary Policy Committee (MPC) has been announced. In the consecutive fifth hike this year, the RBI’s Monetary Policy Committee has raised the repo rate by 35 basis points (bps) to 6.25 per cent with immediate effect, making loans expensive. The policy rate is now at the highest level since August 2018. The RBI has maintained policy stance at ‘withdrawal of accommodation’.</a:t>
            </a:r>
          </a:p>
        </p:txBody>
      </p:sp>
      <p:sp>
        <p:nvSpPr>
          <p:cNvPr id="7" name="TextBox 6">
            <a:extLst>
              <a:ext uri="{FF2B5EF4-FFF2-40B4-BE49-F238E27FC236}">
                <a16:creationId xmlns:a16="http://schemas.microsoft.com/office/drawing/2014/main" id="{45477925-EE0E-FB60-EDAB-067F9F45C1D6}"/>
              </a:ext>
            </a:extLst>
          </p:cNvPr>
          <p:cNvSpPr txBox="1"/>
          <p:nvPr/>
        </p:nvSpPr>
        <p:spPr>
          <a:xfrm>
            <a:off x="472611" y="3154166"/>
            <a:ext cx="10541285" cy="3046988"/>
          </a:xfrm>
          <a:prstGeom prst="rect">
            <a:avLst/>
          </a:prstGeom>
          <a:noFill/>
        </p:spPr>
        <p:txBody>
          <a:bodyPr wrap="square">
            <a:spAutoFit/>
          </a:bodyPr>
          <a:lstStyle/>
          <a:p>
            <a:r>
              <a:rPr lang="en-IN" sz="2400" b="1" dirty="0">
                <a:latin typeface="Arial" panose="020B0604020202020204" pitchFamily="34" charset="0"/>
                <a:cs typeface="Arial" panose="020B0604020202020204" pitchFamily="34" charset="0"/>
              </a:rPr>
              <a:t>Key Points of the Monetary Policy:</a:t>
            </a:r>
          </a:p>
          <a:p>
            <a:endParaRPr lang="en-IN" sz="2400" b="1"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en-IN" dirty="0">
                <a:latin typeface="Arial" panose="020B0604020202020204" pitchFamily="34" charset="0"/>
                <a:cs typeface="Arial" panose="020B0604020202020204" pitchFamily="34" charset="0"/>
              </a:rPr>
              <a:t>RBI has maintained consumer price index (CPI) inflation forecast for FY23 at 6.7%. Real FY23 GDP forecast lowered to 6.8% from 7%.</a:t>
            </a:r>
          </a:p>
          <a:p>
            <a:pPr algn="just"/>
            <a:endParaRPr lang="en-IN"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en-IN" dirty="0">
                <a:latin typeface="Arial" panose="020B0604020202020204" pitchFamily="34" charset="0"/>
                <a:cs typeface="Arial" panose="020B0604020202020204" pitchFamily="34" charset="0"/>
              </a:rPr>
              <a:t>Inflation expected to be above 4% in the next 12 months.</a:t>
            </a:r>
          </a:p>
          <a:p>
            <a:pPr algn="just"/>
            <a:endParaRPr lang="en-IN"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en-IN" dirty="0">
                <a:latin typeface="Arial" panose="020B0604020202020204" pitchFamily="34" charset="0"/>
                <a:cs typeface="Arial" panose="020B0604020202020204" pitchFamily="34" charset="0"/>
              </a:rPr>
              <a:t>Standing Deposit Facility rate, Marginal Standing Facility rate also increased by 35 basis points each to 6% and 6.5%</a:t>
            </a:r>
          </a:p>
          <a:p>
            <a:endParaRPr lang="en-IN" dirty="0"/>
          </a:p>
        </p:txBody>
      </p:sp>
    </p:spTree>
    <p:extLst>
      <p:ext uri="{BB962C8B-B14F-4D97-AF65-F5344CB8AC3E}">
        <p14:creationId xmlns:p14="http://schemas.microsoft.com/office/powerpoint/2010/main" val="531020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525B545-57F8-5480-D4C1-CB1E0ACC819D}"/>
              </a:ext>
            </a:extLst>
          </p:cNvPr>
          <p:cNvSpPr txBox="1"/>
          <p:nvPr/>
        </p:nvSpPr>
        <p:spPr>
          <a:xfrm>
            <a:off x="500864" y="1640407"/>
            <a:ext cx="10215081" cy="2308324"/>
          </a:xfrm>
          <a:prstGeom prst="rect">
            <a:avLst/>
          </a:prstGeom>
          <a:noFill/>
        </p:spPr>
        <p:txBody>
          <a:bodyPr wrap="square">
            <a:spAutoFit/>
          </a:bodyPr>
          <a:lstStyle/>
          <a:p>
            <a:pPr marL="285750" indent="-285750" algn="just">
              <a:buFont typeface="Wingdings" panose="05000000000000000000" pitchFamily="2" charset="2"/>
              <a:buChar char="ü"/>
            </a:pPr>
            <a:r>
              <a:rPr lang="en-IN" dirty="0">
                <a:latin typeface="Arial" panose="020B0604020202020204" pitchFamily="34" charset="0"/>
                <a:cs typeface="Arial" panose="020B0604020202020204" pitchFamily="34" charset="0"/>
              </a:rPr>
              <a:t>India’s retail inflation fell to a three-month low of 6.77% in October, down from 7.41% in September. However, remained above the RBI’s tolerance band for the 10th consecutive row.</a:t>
            </a:r>
          </a:p>
          <a:p>
            <a:pPr algn="just"/>
            <a:endParaRPr lang="en-IN"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en-IN" dirty="0">
                <a:latin typeface="Arial" panose="020B0604020202020204" pitchFamily="34" charset="0"/>
                <a:cs typeface="Arial" panose="020B0604020202020204" pitchFamily="34" charset="0"/>
              </a:rPr>
              <a:t>Equities open flat with a negative bias as Sensex dips over 55 points, Nifty falls 0.2% ahead of RBI’s policy decision.</a:t>
            </a:r>
          </a:p>
          <a:p>
            <a:pPr algn="just"/>
            <a:endParaRPr lang="en-IN"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en-IN" dirty="0">
                <a:latin typeface="Arial" panose="020B0604020202020204" pitchFamily="34" charset="0"/>
                <a:cs typeface="Arial" panose="020B0604020202020204" pitchFamily="34" charset="0"/>
              </a:rPr>
              <a:t>Liquidity conditions are set to improve. Weighted average lending rate is up 117 bps in May-October</a:t>
            </a:r>
          </a:p>
        </p:txBody>
      </p:sp>
      <p:sp>
        <p:nvSpPr>
          <p:cNvPr id="7" name="TextBox 6">
            <a:extLst>
              <a:ext uri="{FF2B5EF4-FFF2-40B4-BE49-F238E27FC236}">
                <a16:creationId xmlns:a16="http://schemas.microsoft.com/office/drawing/2014/main" id="{870D4A51-54C7-6F4C-20BE-39D6F071318A}"/>
              </a:ext>
            </a:extLst>
          </p:cNvPr>
          <p:cNvSpPr txBox="1"/>
          <p:nvPr/>
        </p:nvSpPr>
        <p:spPr>
          <a:xfrm>
            <a:off x="500865" y="410966"/>
            <a:ext cx="8645704" cy="461665"/>
          </a:xfrm>
          <a:prstGeom prst="rect">
            <a:avLst/>
          </a:prstGeom>
          <a:noFill/>
        </p:spPr>
        <p:txBody>
          <a:bodyPr wrap="square">
            <a:spAutoFit/>
          </a:bodyPr>
          <a:lstStyle/>
          <a:p>
            <a:r>
              <a:rPr lang="en-IN" sz="2400" b="1" dirty="0">
                <a:latin typeface="Arial" panose="020B0604020202020204" pitchFamily="34" charset="0"/>
                <a:cs typeface="Arial" panose="020B0604020202020204" pitchFamily="34" charset="0"/>
              </a:rPr>
              <a:t>Key Points of the Monetary Policy(contd.):</a:t>
            </a:r>
          </a:p>
        </p:txBody>
      </p:sp>
    </p:spTree>
    <p:extLst>
      <p:ext uri="{BB962C8B-B14F-4D97-AF65-F5344CB8AC3E}">
        <p14:creationId xmlns:p14="http://schemas.microsoft.com/office/powerpoint/2010/main" val="1517483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472A91F-A19D-3A9A-9A16-1426AD38205D}"/>
              </a:ext>
            </a:extLst>
          </p:cNvPr>
          <p:cNvSpPr txBox="1"/>
          <p:nvPr/>
        </p:nvSpPr>
        <p:spPr>
          <a:xfrm>
            <a:off x="4939305" y="2628781"/>
            <a:ext cx="2313390" cy="80021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THANK YOU</a:t>
            </a:r>
            <a:endParaRPr kumimoji="0" lang="en-IN" sz="28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0849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441</Words>
  <Application>Microsoft Office PowerPoint</Application>
  <PresentationFormat>Widescreen</PresentationFormat>
  <Paragraphs>45</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Open Sans</vt:lpstr>
      <vt:lpstr>Wingdings</vt:lpstr>
      <vt:lpstr>Work Sans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Kamalika Chakraborty</cp:lastModifiedBy>
  <cp:revision>2</cp:revision>
  <dcterms:created xsi:type="dcterms:W3CDTF">2023-01-08T18:55:46Z</dcterms:created>
  <dcterms:modified xsi:type="dcterms:W3CDTF">2023-01-08T19:25:58Z</dcterms:modified>
</cp:coreProperties>
</file>